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40"/>
  </p:notesMasterIdLst>
  <p:sldIdLst>
    <p:sldId id="256" r:id="rId2"/>
    <p:sldId id="257" r:id="rId3"/>
    <p:sldId id="260" r:id="rId4"/>
    <p:sldId id="280" r:id="rId5"/>
    <p:sldId id="292" r:id="rId6"/>
    <p:sldId id="261" r:id="rId7"/>
    <p:sldId id="274" r:id="rId8"/>
    <p:sldId id="275" r:id="rId9"/>
    <p:sldId id="272" r:id="rId10"/>
    <p:sldId id="277" r:id="rId11"/>
    <p:sldId id="276" r:id="rId12"/>
    <p:sldId id="289" r:id="rId13"/>
    <p:sldId id="297" r:id="rId14"/>
    <p:sldId id="293" r:id="rId15"/>
    <p:sldId id="278" r:id="rId16"/>
    <p:sldId id="279" r:id="rId17"/>
    <p:sldId id="287" r:id="rId18"/>
    <p:sldId id="288" r:id="rId19"/>
    <p:sldId id="262" r:id="rId20"/>
    <p:sldId id="263" r:id="rId21"/>
    <p:sldId id="267" r:id="rId22"/>
    <p:sldId id="264" r:id="rId23"/>
    <p:sldId id="271" r:id="rId24"/>
    <p:sldId id="291" r:id="rId25"/>
    <p:sldId id="290" r:id="rId26"/>
    <p:sldId id="298" r:id="rId27"/>
    <p:sldId id="265" r:id="rId28"/>
    <p:sldId id="273" r:id="rId29"/>
    <p:sldId id="282" r:id="rId30"/>
    <p:sldId id="284" r:id="rId31"/>
    <p:sldId id="285" r:id="rId32"/>
    <p:sldId id="286" r:id="rId33"/>
    <p:sldId id="283" r:id="rId34"/>
    <p:sldId id="269" r:id="rId35"/>
    <p:sldId id="294" r:id="rId36"/>
    <p:sldId id="268" r:id="rId37"/>
    <p:sldId id="270" r:id="rId38"/>
    <p:sldId id="29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62" autoAdjust="0"/>
  </p:normalViewPr>
  <p:slideViewPr>
    <p:cSldViewPr snapToGrid="0">
      <p:cViewPr>
        <p:scale>
          <a:sx n="75" d="100"/>
          <a:sy n="75" d="100"/>
        </p:scale>
        <p:origin x="2146" y="3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06.05.2018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22</a:t>
            </a:fld>
            <a:endParaRPr lang="de-DE"/>
          </a:p>
        </p:txBody>
      </p:sp>
    </p:spTree>
    <p:extLst>
      <p:ext uri="{BB962C8B-B14F-4D97-AF65-F5344CB8AC3E}">
        <p14:creationId xmlns:p14="http://schemas.microsoft.com/office/powerpoint/2010/main" val="1834970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25</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26</a:t>
            </a:fld>
            <a:endParaRPr lang="de-DE"/>
          </a:p>
        </p:txBody>
      </p:sp>
    </p:spTree>
    <p:extLst>
      <p:ext uri="{BB962C8B-B14F-4D97-AF65-F5344CB8AC3E}">
        <p14:creationId xmlns:p14="http://schemas.microsoft.com/office/powerpoint/2010/main" val="2554139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29</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2763110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33</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a:p>
        </p:txBody>
      </p:sp>
    </p:spTree>
    <p:extLst>
      <p:ext uri="{BB962C8B-B14F-4D97-AF65-F5344CB8AC3E}">
        <p14:creationId xmlns:p14="http://schemas.microsoft.com/office/powerpoint/2010/main" val="2809235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200" kern="1200" dirty="0">
                <a:solidFill>
                  <a:schemeClr val="tx1"/>
                </a:solidFill>
                <a:effectLst/>
                <a:latin typeface="+mn-lt"/>
                <a:ea typeface="+mn-ea"/>
                <a:cs typeface="+mn-cs"/>
              </a:rPr>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200" kern="1200" dirty="0">
              <a:solidFill>
                <a:schemeClr val="tx1"/>
              </a:solidFill>
              <a:effectLst/>
              <a:latin typeface="+mn-lt"/>
              <a:ea typeface="+mn-ea"/>
              <a:cs typeface="+mn-cs"/>
            </a:endParaRPr>
          </a:p>
          <a:p>
            <a:r>
              <a:rPr lang="de-DE" b="1" dirty="0"/>
              <a:t>Wirkungsweise</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a:p>
        </p:txBody>
      </p:sp>
    </p:spTree>
    <p:extLst>
      <p:ext uri="{BB962C8B-B14F-4D97-AF65-F5344CB8AC3E}">
        <p14:creationId xmlns:p14="http://schemas.microsoft.com/office/powerpoint/2010/main" val="468859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lese ich diese Transmissionskurve?</a:t>
            </a:r>
            <a:br>
              <a:rPr lang="de-DE" dirty="0"/>
            </a:b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a:t>
            </a:r>
            <a:r>
              <a:rPr lang="de-DE" dirty="0" err="1"/>
              <a:t>Hg</a:t>
            </a:r>
            <a:r>
              <a:rPr lang="de-DE" dirty="0"/>
              <a:t>)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13</a:t>
            </a:fld>
            <a:endParaRPr lang="de-DE"/>
          </a:p>
        </p:txBody>
      </p:sp>
    </p:spTree>
    <p:extLst>
      <p:ext uri="{BB962C8B-B14F-4D97-AF65-F5344CB8AC3E}">
        <p14:creationId xmlns:p14="http://schemas.microsoft.com/office/powerpoint/2010/main" val="2300001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p:txBody>
      </p:sp>
      <p:sp>
        <p:nvSpPr>
          <p:cNvPr id="4" name="Foliennummernplatzhalter 3"/>
          <p:cNvSpPr>
            <a:spLocks noGrp="1"/>
          </p:cNvSpPr>
          <p:nvPr>
            <p:ph type="sldNum" sz="quarter" idx="10"/>
          </p:nvPr>
        </p:nvSpPr>
        <p:spPr/>
        <p:txBody>
          <a:bodyPr/>
          <a:lstStyle/>
          <a:p>
            <a:fld id="{3A657B88-89D3-4E66-810D-F656115572C9}" type="slidenum">
              <a:rPr lang="de-DE" smtClean="0"/>
              <a:t>17</a:t>
            </a:fld>
            <a:endParaRPr lang="de-DE"/>
          </a:p>
        </p:txBody>
      </p:sp>
    </p:spTree>
    <p:extLst>
      <p:ext uri="{BB962C8B-B14F-4D97-AF65-F5344CB8AC3E}">
        <p14:creationId xmlns:p14="http://schemas.microsoft.com/office/powerpoint/2010/main" val="329548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18</a:t>
            </a:fld>
            <a:endParaRPr lang="de-DE"/>
          </a:p>
        </p:txBody>
      </p:sp>
    </p:spTree>
    <p:extLst>
      <p:ext uri="{BB962C8B-B14F-4D97-AF65-F5344CB8AC3E}">
        <p14:creationId xmlns:p14="http://schemas.microsoft.com/office/powerpoint/2010/main" val="248602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19</a:t>
            </a:fld>
            <a:endParaRPr lang="de-DE"/>
          </a:p>
        </p:txBody>
      </p:sp>
    </p:spTree>
    <p:extLst>
      <p:ext uri="{BB962C8B-B14F-4D97-AF65-F5344CB8AC3E}">
        <p14:creationId xmlns:p14="http://schemas.microsoft.com/office/powerpoint/2010/main" val="816571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5/6/2018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conrad.de/de/ir-emitter-940-nm-50-3-mm-radial-bedrahtet-kingbright-l-934f3c-154394.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conrad.de/de/ir-emitter-940-nm-50-3-mm-radial-bedrahtet-kingbright-l-934f3c-154394.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a:t>
            </a:r>
            <a:r>
              <a:rPr lang="de-DE" dirty="0" err="1"/>
              <a:t>NoIR</a:t>
            </a:r>
            <a:r>
              <a:rPr lang="de-DE" dirty="0"/>
              <a:t> </a:t>
            </a:r>
            <a:r>
              <a:rPr lang="de-DE" dirty="0" err="1"/>
              <a:t>Camera</a:t>
            </a:r>
            <a:endParaRPr lang="de-DE" dirty="0"/>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3080601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D5AC6-7D2C-41F7-9F55-7EBDB7E31C58}"/>
              </a:ext>
            </a:extLst>
          </p:cNvPr>
          <p:cNvSpPr>
            <a:spLocks noGrp="1"/>
          </p:cNvSpPr>
          <p:nvPr>
            <p:ph type="title"/>
          </p:nvPr>
        </p:nvSpPr>
        <p:spPr/>
        <p:txBody>
          <a:bodyPr/>
          <a:lstStyle/>
          <a:p>
            <a:r>
              <a:rPr lang="de-DE" dirty="0"/>
              <a:t>Raspberry Pi </a:t>
            </a:r>
            <a:r>
              <a:rPr lang="de-DE" dirty="0" err="1"/>
              <a:t>NoIR</a:t>
            </a:r>
            <a:r>
              <a:rPr lang="de-DE" dirty="0"/>
              <a:t> </a:t>
            </a:r>
            <a:r>
              <a:rPr lang="de-DE" dirty="0" err="1"/>
              <a:t>Camera</a:t>
            </a:r>
            <a:r>
              <a:rPr lang="de-DE" dirty="0"/>
              <a:t> v2.1</a:t>
            </a:r>
          </a:p>
        </p:txBody>
      </p:sp>
      <p:sp>
        <p:nvSpPr>
          <p:cNvPr id="5" name="Inhaltsplatzhalter 4">
            <a:extLst>
              <a:ext uri="{FF2B5EF4-FFF2-40B4-BE49-F238E27FC236}">
                <a16:creationId xmlns:a16="http://schemas.microsoft.com/office/drawing/2014/main" id="{49580359-2A22-4240-B2C9-07DA141D919E}"/>
              </a:ext>
            </a:extLst>
          </p:cNvPr>
          <p:cNvSpPr>
            <a:spLocks noGrp="1"/>
          </p:cNvSpPr>
          <p:nvPr>
            <p:ph idx="1"/>
          </p:nvPr>
        </p:nvSpPr>
        <p:spPr>
          <a:xfrm>
            <a:off x="4457700" y="2667000"/>
            <a:ext cx="4229100" cy="3332816"/>
          </a:xfrm>
        </p:spPr>
        <p:txBody>
          <a:bodyPr/>
          <a:lstStyle/>
          <a:p>
            <a:r>
              <a:rPr lang="de-DE" dirty="0"/>
              <a:t>Pi </a:t>
            </a:r>
            <a:r>
              <a:rPr lang="de-DE" dirty="0" err="1"/>
              <a:t>NoIR</a:t>
            </a:r>
            <a:r>
              <a:rPr lang="de-DE" dirty="0"/>
              <a:t> (kein Infrarot) </a:t>
            </a:r>
            <a:r>
              <a:rPr lang="de-DE" dirty="0" err="1"/>
              <a:t>Camera</a:t>
            </a:r>
            <a:r>
              <a:rPr lang="de-DE" dirty="0"/>
              <a:t>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a16="http://schemas.microsoft.com/office/drawing/2014/main"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a16="http://schemas.microsoft.com/office/drawing/2014/main" id="{FDCE88D8-F81F-4FE6-AD7B-FC9E01281BB1}"/>
              </a:ext>
            </a:extLst>
          </p:cNvPr>
          <p:cNvSpPr/>
          <p:nvPr/>
        </p:nvSpPr>
        <p:spPr>
          <a:xfrm>
            <a:off x="2223938" y="6373446"/>
            <a:ext cx="4092088" cy="523220"/>
          </a:xfrm>
          <a:prstGeom prst="rect">
            <a:avLst/>
          </a:prstGeom>
        </p:spPr>
        <p:txBody>
          <a:bodyPr wrap="square">
            <a:spAutoFit/>
          </a:bodyPr>
          <a:lstStyle/>
          <a:p>
            <a:r>
              <a:rPr lang="de-DE" sz="1400" dirty="0"/>
              <a:t>Bild: https://www.amazon.de/Raspberry-Pi-Infrared-Camera-CMOS-Bildsensor/dp/B01ES0MZAA</a:t>
            </a:r>
          </a:p>
        </p:txBody>
      </p:sp>
    </p:spTree>
    <p:extLst>
      <p:ext uri="{BB962C8B-B14F-4D97-AF65-F5344CB8AC3E}">
        <p14:creationId xmlns:p14="http://schemas.microsoft.com/office/powerpoint/2010/main" val="376033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id="{6778A27C-D2AF-439E-90E9-3292F91BD0FC}"/>
              </a:ext>
            </a:extLst>
          </p:cNvPr>
          <p:cNvSpPr/>
          <p:nvPr/>
        </p:nvSpPr>
        <p:spPr>
          <a:xfrm>
            <a:off x="2754775" y="4958850"/>
            <a:ext cx="7421520" cy="523220"/>
          </a:xfrm>
          <a:prstGeom prst="rect">
            <a:avLst/>
          </a:prstGeom>
        </p:spPr>
        <p:txBody>
          <a:bodyPr wrap="square">
            <a:spAutoFit/>
          </a:bodyPr>
          <a:lstStyle/>
          <a:p>
            <a:r>
              <a:rPr lang="de-DE" sz="1400" dirty="0"/>
              <a:t>Bild: Horst Frank / </a:t>
            </a:r>
            <a:r>
              <a:rPr lang="de-DE" sz="1400" dirty="0" err="1"/>
              <a:t>Phrood</a:t>
            </a:r>
            <a:r>
              <a:rPr lang="de-DE" sz="1400" dirty="0"/>
              <a:t> / </a:t>
            </a:r>
            <a:r>
              <a:rPr lang="de-DE" sz="1400" dirty="0" err="1"/>
              <a:t>Anony</a:t>
            </a:r>
            <a:r>
              <a:rPr lang="de-DE" sz="1400" dirty="0"/>
              <a:t> - Horst Frank, </a:t>
            </a:r>
            <a:r>
              <a:rPr lang="de-DE" sz="1400" dirty="0" err="1"/>
              <a:t>Jailbird</a:t>
            </a:r>
            <a:r>
              <a:rPr lang="de-DE" sz="1400" dirty="0"/>
              <a:t> and </a:t>
            </a:r>
            <a:r>
              <a:rPr lang="de-DE" sz="1400" dirty="0" err="1"/>
              <a:t>Phrood</a:t>
            </a:r>
            <a:r>
              <a:rPr lang="de-DE" sz="1400" dirty="0"/>
              <a:t>, CC BY-SA 3.0, https://commons.wikimedia.org/w/index.php?curid=3726606</a:t>
            </a:r>
          </a:p>
        </p:txBody>
      </p:sp>
    </p:spTree>
    <p:extLst>
      <p:ext uri="{BB962C8B-B14F-4D97-AF65-F5344CB8AC3E}">
        <p14:creationId xmlns:p14="http://schemas.microsoft.com/office/powerpoint/2010/main" val="256242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a16="http://schemas.microsoft.com/office/drawing/2014/main"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a16="http://schemas.microsoft.com/office/drawing/2014/main"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a16="http://schemas.microsoft.com/office/drawing/2014/main" id="{FD29FD32-6887-4C75-8E12-C49C24D5F39C}"/>
              </a:ext>
            </a:extLst>
          </p:cNvPr>
          <p:cNvSpPr/>
          <p:nvPr/>
        </p:nvSpPr>
        <p:spPr>
          <a:xfrm>
            <a:off x="0" y="6565212"/>
            <a:ext cx="10613036" cy="307777"/>
          </a:xfrm>
          <a:prstGeom prst="rect">
            <a:avLst/>
          </a:prstGeom>
        </p:spPr>
        <p:txBody>
          <a:bodyPr wrap="square">
            <a:spAutoFit/>
          </a:bodyPr>
          <a:lstStyle/>
          <a:p>
            <a:r>
              <a:rPr lang="de-DE" sz="14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3349382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a16="http://schemas.microsoft.com/office/drawing/2014/main" id="{FD29FD32-6887-4C75-8E12-C49C24D5F39C}"/>
              </a:ext>
            </a:extLst>
          </p:cNvPr>
          <p:cNvSpPr/>
          <p:nvPr/>
        </p:nvSpPr>
        <p:spPr>
          <a:xfrm rot="16200000">
            <a:off x="6602920" y="4403462"/>
            <a:ext cx="4385856" cy="523220"/>
          </a:xfrm>
          <a:prstGeom prst="rect">
            <a:avLst/>
          </a:prstGeom>
        </p:spPr>
        <p:txBody>
          <a:bodyPr wrap="square">
            <a:spAutoFit/>
          </a:bodyPr>
          <a:lstStyle/>
          <a:p>
            <a:r>
              <a:rPr lang="de-DE" sz="1400" dirty="0"/>
              <a:t>Bild: https://nimax-img.de/Produktbilder/zoom/ 43775_1/Astronomik-Infrarot-Sperrfilter-1-25-.jpg</a:t>
            </a:r>
          </a:p>
        </p:txBody>
      </p:sp>
      <p:pic>
        <p:nvPicPr>
          <p:cNvPr id="5" name="Grafik 4">
            <a:extLst>
              <a:ext uri="{FF2B5EF4-FFF2-40B4-BE49-F238E27FC236}">
                <a16:creationId xmlns:a16="http://schemas.microsoft.com/office/drawing/2014/main" id="{AD75E9DE-9EA3-490C-808F-756B6CBAC0FB}"/>
              </a:ext>
            </a:extLst>
          </p:cNvPr>
          <p:cNvPicPr>
            <a:picLocks noChangeAspect="1"/>
          </p:cNvPicPr>
          <p:nvPr/>
        </p:nvPicPr>
        <p:blipFill rotWithShape="1">
          <a:blip r:embed="rId3"/>
          <a:srcRect t="12494" b="12157"/>
          <a:stretch/>
        </p:blipFill>
        <p:spPr>
          <a:xfrm>
            <a:off x="3123455" y="3221621"/>
            <a:ext cx="4808095" cy="3622875"/>
          </a:xfrm>
          <a:prstGeom prst="rect">
            <a:avLst/>
          </a:prstGeom>
        </p:spPr>
      </p:pic>
    </p:spTree>
    <p:extLst>
      <p:ext uri="{BB962C8B-B14F-4D97-AF65-F5344CB8AC3E}">
        <p14:creationId xmlns:p14="http://schemas.microsoft.com/office/powerpoint/2010/main" val="265331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Installation </a:t>
            </a:r>
          </a:p>
          <a:p>
            <a:r>
              <a:rPr lang="de-DE" dirty="0"/>
              <a:t>Kurzer Überblick auf Folie</a:t>
            </a:r>
          </a:p>
          <a:p>
            <a:r>
              <a:rPr lang="de-DE" dirty="0"/>
              <a:t>Schritt für Schritt in Notizen</a:t>
            </a:r>
          </a:p>
        </p:txBody>
      </p:sp>
    </p:spTree>
    <p:extLst>
      <p:ext uri="{BB962C8B-B14F-4D97-AF65-F5344CB8AC3E}">
        <p14:creationId xmlns:p14="http://schemas.microsoft.com/office/powerpoint/2010/main" val="2874569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Bewegungserkennung, wie funktioniert es?</a:t>
            </a:r>
          </a:p>
          <a:p>
            <a:r>
              <a:rPr lang="de-DE" dirty="0"/>
              <a:t>Beispielsequenzen</a:t>
            </a:r>
          </a:p>
          <a:p>
            <a:r>
              <a:rPr lang="de-DE" dirty="0"/>
              <a:t>Z.B. </a:t>
            </a:r>
            <a:r>
              <a:rPr lang="de-DE" dirty="0" err="1"/>
              <a:t>Debug</a:t>
            </a:r>
            <a:r>
              <a:rPr lang="de-DE" dirty="0"/>
              <a:t>-Sequenz </a:t>
            </a:r>
            <a:r>
              <a:rPr lang="de-DE" dirty="0">
                <a:sym typeface="Wingdings" panose="05000000000000000000" pitchFamily="2" charset="2"/>
              </a:rPr>
              <a:t></a:t>
            </a:r>
            <a:endParaRPr lang="de-DE" dirty="0"/>
          </a:p>
        </p:txBody>
      </p:sp>
      <p:pic>
        <p:nvPicPr>
          <p:cNvPr id="13" name="Grafik 12">
            <a:extLst>
              <a:ext uri="{FF2B5EF4-FFF2-40B4-BE49-F238E27FC236}">
                <a16:creationId xmlns:a16="http://schemas.microsoft.com/office/drawing/2014/main" id="{5DBF02D0-3D68-4678-8F29-421536DAC326}"/>
              </a:ext>
            </a:extLst>
          </p:cNvPr>
          <p:cNvPicPr>
            <a:picLocks noChangeAspect="1"/>
          </p:cNvPicPr>
          <p:nvPr/>
        </p:nvPicPr>
        <p:blipFill>
          <a:blip r:embed="rId2"/>
          <a:stretch>
            <a:fillRect/>
          </a:stretch>
        </p:blipFill>
        <p:spPr>
          <a:xfrm>
            <a:off x="4623148" y="4098663"/>
            <a:ext cx="3404621" cy="2554941"/>
          </a:xfrm>
          <a:prstGeom prst="rect">
            <a:avLst/>
          </a:prstGeom>
        </p:spPr>
      </p:pic>
    </p:spTree>
    <p:extLst>
      <p:ext uri="{BB962C8B-B14F-4D97-AF65-F5344CB8AC3E}">
        <p14:creationId xmlns:p14="http://schemas.microsoft.com/office/powerpoint/2010/main" val="2633874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59649-7E83-45D8-ACC8-F005749B9371}"/>
              </a:ext>
            </a:extLst>
          </p:cNvPr>
          <p:cNvSpPr>
            <a:spLocks noGrp="1"/>
          </p:cNvSpPr>
          <p:nvPr>
            <p:ph type="title"/>
          </p:nvPr>
        </p:nvSpPr>
        <p:spPr/>
        <p:txBody>
          <a:bodyPr/>
          <a:lstStyle/>
          <a:p>
            <a:r>
              <a:rPr lang="de-DE" dirty="0"/>
              <a:t>Raspbian mit Motion</a:t>
            </a:r>
          </a:p>
        </p:txBody>
      </p:sp>
      <p:sp>
        <p:nvSpPr>
          <p:cNvPr id="3" name="Inhaltsplatzhalter 2">
            <a:extLst>
              <a:ext uri="{FF2B5EF4-FFF2-40B4-BE49-F238E27FC236}">
                <a16:creationId xmlns:a16="http://schemas.microsoft.com/office/drawing/2014/main" id="{98062F0D-D65C-407E-8A70-484A7B95CB3C}"/>
              </a:ext>
            </a:extLst>
          </p:cNvPr>
          <p:cNvSpPr>
            <a:spLocks noGrp="1"/>
          </p:cNvSpPr>
          <p:nvPr>
            <p:ph idx="1"/>
          </p:nvPr>
        </p:nvSpPr>
        <p:spPr/>
        <p:txBody>
          <a:bodyPr/>
          <a:lstStyle/>
          <a:p>
            <a:r>
              <a:rPr lang="de-DE" dirty="0"/>
              <a:t>Raspbian stretch</a:t>
            </a:r>
          </a:p>
          <a:p>
            <a:r>
              <a:rPr lang="de-DE" dirty="0"/>
              <a:t>Installation 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2581934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882588"/>
            <a:ext cx="7704667" cy="2323652"/>
          </a:xfrm>
        </p:spPr>
        <p:txBody>
          <a:bodyPr/>
          <a:lstStyle/>
          <a:p>
            <a:r>
              <a:rPr lang="de-DE" dirty="0"/>
              <a:t>Kommentare, warum und wie und was</a:t>
            </a:r>
          </a:p>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5" name="Grafik 4">
            <a:extLst>
              <a:ext uri="{FF2B5EF4-FFF2-40B4-BE49-F238E27FC236}">
                <a16:creationId xmlns:a16="http://schemas.microsoft.com/office/drawing/2014/main"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3383427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id="{817DBAB0-F802-456D-A4FF-FC02C974D42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855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Autofit/>
          </a:bodyPr>
          <a:lstStyle/>
          <a:p>
            <a:r>
              <a:rPr lang="de-DE" dirty="0"/>
              <a:t>IR-„Scheinwerfer“ notwendig?</a:t>
            </a:r>
          </a:p>
          <a:p>
            <a:r>
              <a:rPr lang="de-DE" dirty="0"/>
              <a:t>Hülle / Befestigung sinnvoll </a:t>
            </a:r>
            <a:br>
              <a:rPr lang="de-DE" dirty="0"/>
            </a:br>
            <a:r>
              <a:rPr lang="de-DE" dirty="0"/>
              <a:t>(3D-Druck / gekauft / Kamera-Attrappe / … )</a:t>
            </a:r>
          </a:p>
          <a:p>
            <a:r>
              <a:rPr lang="de-DE" dirty="0"/>
              <a:t>Wie gut/schlecht funktioniert </a:t>
            </a:r>
            <a:r>
              <a:rPr lang="de-DE" dirty="0" err="1"/>
              <a:t>motioneyeOS</a:t>
            </a:r>
            <a:r>
              <a:rPr lang="de-DE" dirty="0"/>
              <a:t> </a:t>
            </a:r>
            <a:br>
              <a:rPr lang="de-DE" dirty="0"/>
            </a:br>
            <a:r>
              <a:rPr lang="de-DE" dirty="0"/>
              <a:t>(</a:t>
            </a:r>
            <a:r>
              <a:rPr lang="de-DE" dirty="0" err="1"/>
              <a:t>Motiondetection</a:t>
            </a:r>
            <a:r>
              <a:rPr lang="de-DE" dirty="0"/>
              <a:t>, Installation, …)</a:t>
            </a:r>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758659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a16="http://schemas.microsoft.com/office/drawing/2014/main"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618913"/>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70757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val="315927865"/>
                    </a:ext>
                  </a:extLst>
                </a:gridCol>
                <a:gridCol w="1548039">
                  <a:extLst>
                    <a:ext uri="{9D8B030D-6E8A-4147-A177-3AD203B41FA5}">
                      <a16:colId xmlns:a16="http://schemas.microsoft.com/office/drawing/2014/main" val="3827864307"/>
                    </a:ext>
                  </a:extLst>
                </a:gridCol>
                <a:gridCol w="1548039">
                  <a:extLst>
                    <a:ext uri="{9D8B030D-6E8A-4147-A177-3AD203B41FA5}">
                      <a16:colId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2917821609"/>
                  </a:ext>
                </a:extLst>
              </a:tr>
            </a:tbl>
          </a:graphicData>
        </a:graphic>
      </p:graphicFrame>
      <p:grpSp>
        <p:nvGrpSpPr>
          <p:cNvPr id="27" name="Gruppieren 26">
            <a:extLst>
              <a:ext uri="{FF2B5EF4-FFF2-40B4-BE49-F238E27FC236}">
                <a16:creationId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4" name="Grafik 3">
            <a:extLst>
              <a:ext uri="{FF2B5EF4-FFF2-40B4-BE49-F238E27FC236}">
                <a16:creationId xmlns:a16="http://schemas.microsoft.com/office/drawing/2014/main" id="{3A38A91C-0589-4EF3-B611-55B8604C4811}"/>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a16="http://schemas.microsoft.com/office/drawing/2014/main" id="{95545BF7-3E50-4970-8D04-8D2F68154B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33556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3204839"/>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a16="http://schemas.microsoft.com/office/drawing/2014/main"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a:t>
            </a:r>
            <a:br>
              <a:rPr lang="de-DE" dirty="0"/>
            </a:br>
            <a:r>
              <a:rPr lang="de-DE" dirty="0" err="1"/>
              <a:t>crontab</a:t>
            </a:r>
            <a:endParaRPr lang="de-DE" dirty="0"/>
          </a:p>
          <a:p>
            <a:endParaRPr lang="de-DE" dirty="0"/>
          </a:p>
          <a:p>
            <a:r>
              <a:rPr lang="de-DE" dirty="0"/>
              <a:t>Skript auf </a:t>
            </a:r>
            <a:r>
              <a:rPr lang="de-DE" dirty="0" err="1"/>
              <a:t>github</a:t>
            </a:r>
            <a:endParaRPr lang="de-DE" dirty="0"/>
          </a:p>
        </p:txBody>
      </p:sp>
      <p:pic>
        <p:nvPicPr>
          <p:cNvPr id="6" name="Grafik 5">
            <a:extLst>
              <a:ext uri="{FF2B5EF4-FFF2-40B4-BE49-F238E27FC236}">
                <a16:creationId xmlns:a16="http://schemas.microsoft.com/office/drawing/2014/main" id="{E80AD62A-B263-438F-8ADB-5BC4AD377287}"/>
              </a:ext>
            </a:extLst>
          </p:cNvPr>
          <p:cNvPicPr>
            <a:picLocks noChangeAspect="1"/>
          </p:cNvPicPr>
          <p:nvPr/>
        </p:nvPicPr>
        <p:blipFill rotWithShape="1">
          <a:blip r:embed="rId3"/>
          <a:srcRect r="43621" b="36898"/>
          <a:stretch/>
        </p:blipFill>
        <p:spPr>
          <a:xfrm>
            <a:off x="5324355" y="4206785"/>
            <a:ext cx="3714750" cy="2338697"/>
          </a:xfrm>
          <a:prstGeom prst="rect">
            <a:avLst/>
          </a:prstGeom>
        </p:spPr>
      </p:pic>
      <p:pic>
        <p:nvPicPr>
          <p:cNvPr id="8" name="Grafik 7">
            <a:extLst>
              <a:ext uri="{FF2B5EF4-FFF2-40B4-BE49-F238E27FC236}">
                <a16:creationId xmlns:a16="http://schemas.microsoft.com/office/drawing/2014/main"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1516649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177CD5-54CA-4D8C-8CBF-7422FE09B3BE}"/>
              </a:ext>
            </a:extLst>
          </p:cNvPr>
          <p:cNvSpPr>
            <a:spLocks noGrp="1"/>
          </p:cNvSpPr>
          <p:nvPr>
            <p:ph type="title"/>
          </p:nvPr>
        </p:nvSpPr>
        <p:spPr/>
        <p:txBody>
          <a:bodyPr/>
          <a:lstStyle/>
          <a:p>
            <a:r>
              <a:rPr lang="de-DE" dirty="0"/>
              <a:t>Medizin</a:t>
            </a:r>
          </a:p>
        </p:txBody>
      </p:sp>
      <p:sp>
        <p:nvSpPr>
          <p:cNvPr id="5" name="Inhaltsplatzhalter 4">
            <a:extLst>
              <a:ext uri="{FF2B5EF4-FFF2-40B4-BE49-F238E27FC236}">
                <a16:creationId xmlns:a16="http://schemas.microsoft.com/office/drawing/2014/main" id="{1390B996-3D15-42BB-8FD9-410B4B57AC95}"/>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075687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p:txBody>
          <a:bodyPr/>
          <a:lstStyle/>
          <a:p>
            <a:r>
              <a:rPr lang="de-DE" dirty="0"/>
              <a:t>???</a:t>
            </a:r>
          </a:p>
        </p:txBody>
      </p:sp>
    </p:spTree>
    <p:extLst>
      <p:ext uri="{BB962C8B-B14F-4D97-AF65-F5344CB8AC3E}">
        <p14:creationId xmlns:p14="http://schemas.microsoft.com/office/powerpoint/2010/main" val="3239652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36117-4DC2-429D-8CF2-88B49BB83E41}"/>
              </a:ext>
            </a:extLst>
          </p:cNvPr>
          <p:cNvSpPr>
            <a:spLocks noGrp="1"/>
          </p:cNvSpPr>
          <p:nvPr>
            <p:ph type="title"/>
          </p:nvPr>
        </p:nvSpPr>
        <p:spPr/>
        <p:txBody>
          <a:bodyPr/>
          <a:lstStyle/>
          <a:p>
            <a:r>
              <a:rPr lang="de-DE" dirty="0"/>
              <a:t>Babyfon</a:t>
            </a:r>
          </a:p>
        </p:txBody>
      </p:sp>
      <p:sp>
        <p:nvSpPr>
          <p:cNvPr id="3" name="Inhaltsplatzhalter 2">
            <a:extLst>
              <a:ext uri="{FF2B5EF4-FFF2-40B4-BE49-F238E27FC236}">
                <a16:creationId xmlns:a16="http://schemas.microsoft.com/office/drawing/2014/main" id="{9B8DF0A7-7DD0-46F8-8E54-7D011DACE759}"/>
              </a:ext>
            </a:extLst>
          </p:cNvPr>
          <p:cNvSpPr>
            <a:spLocks noGrp="1"/>
          </p:cNvSpPr>
          <p:nvPr>
            <p:ph idx="1"/>
          </p:nvPr>
        </p:nvSpPr>
        <p:spPr/>
        <p:txBody>
          <a:bodyPr/>
          <a:lstStyle/>
          <a:p>
            <a:r>
              <a:rPr lang="de-DE" dirty="0"/>
              <a:t>Beispielbild</a:t>
            </a:r>
          </a:p>
          <a:p>
            <a:r>
              <a:rPr lang="de-DE" dirty="0"/>
              <a:t>Dafür wäre Audio sinnvoll </a:t>
            </a:r>
            <a:r>
              <a:rPr lang="de-DE" dirty="0">
                <a:sym typeface="Wingdings" panose="05000000000000000000" pitchFamily="2" charset="2"/>
              </a:rPr>
              <a:t> Audioalarm??</a:t>
            </a:r>
            <a:endParaRPr lang="de-DE" dirty="0"/>
          </a:p>
        </p:txBody>
      </p:sp>
    </p:spTree>
    <p:extLst>
      <p:ext uri="{BB962C8B-B14F-4D97-AF65-F5344CB8AC3E}">
        <p14:creationId xmlns:p14="http://schemas.microsoft.com/office/powerpoint/2010/main" val="452373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id="{9142B603-7D33-41F6-ABFD-9302112840D7}"/>
              </a:ext>
            </a:extLst>
          </p:cNvPr>
          <p:cNvSpPr>
            <a:spLocks noGrp="1"/>
          </p:cNvSpPr>
          <p:nvPr>
            <p:ph idx="1"/>
          </p:nvPr>
        </p:nvSpPr>
        <p:spPr/>
        <p:txBody>
          <a:bodyPr/>
          <a:lstStyle/>
          <a:p>
            <a:r>
              <a:rPr lang="de-DE" dirty="0"/>
              <a:t>Wie kann Audio aufgenommen werden?</a:t>
            </a:r>
          </a:p>
          <a:p>
            <a:r>
              <a:rPr lang="de-DE" dirty="0">
                <a:highlight>
                  <a:srgbClr val="FFFF00"/>
                </a:highlight>
              </a:rPr>
              <a:t>USB-Audio-Adapter testen</a:t>
            </a:r>
          </a:p>
        </p:txBody>
      </p:sp>
    </p:spTree>
    <p:extLst>
      <p:ext uri="{BB962C8B-B14F-4D97-AF65-F5344CB8AC3E}">
        <p14:creationId xmlns:p14="http://schemas.microsoft.com/office/powerpoint/2010/main" val="114964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Automatischer Upload</a:t>
            </a:r>
          </a:p>
        </p:txBody>
      </p:sp>
      <p:sp>
        <p:nvSpPr>
          <p:cNvPr id="5" name="Inhaltsplatzhalter 4">
            <a:extLst>
              <a:ext uri="{FF2B5EF4-FFF2-40B4-BE49-F238E27FC236}">
                <a16:creationId xmlns:a16="http://schemas.microsoft.com/office/drawing/2014/main" id="{71185718-95F2-4F60-84CC-A09A750D7FDD}"/>
              </a:ext>
            </a:extLst>
          </p:cNvPr>
          <p:cNvSpPr>
            <a:spLocks noGrp="1"/>
          </p:cNvSpPr>
          <p:nvPr>
            <p:ph idx="1"/>
          </p:nvPr>
        </p:nvSpPr>
        <p:spPr/>
        <p:txBody>
          <a:bodyPr/>
          <a:lstStyle/>
          <a:p>
            <a:r>
              <a:rPr lang="de-DE" dirty="0"/>
              <a:t>Automatischer Upload -&gt; Server</a:t>
            </a:r>
          </a:p>
          <a:p>
            <a:r>
              <a:rPr lang="de-DE" dirty="0" err="1"/>
              <a:t>Beispielkonfig</a:t>
            </a:r>
            <a:r>
              <a:rPr lang="de-DE" dirty="0"/>
              <a:t> in </a:t>
            </a:r>
            <a:r>
              <a:rPr lang="de-DE" dirty="0" err="1"/>
              <a:t>motioneyeOS</a:t>
            </a:r>
            <a:r>
              <a:rPr lang="de-DE" dirty="0"/>
              <a:t> zeigen</a:t>
            </a:r>
          </a:p>
        </p:txBody>
      </p:sp>
    </p:spTree>
    <p:extLst>
      <p:ext uri="{BB962C8B-B14F-4D97-AF65-F5344CB8AC3E}">
        <p14:creationId xmlns:p14="http://schemas.microsoft.com/office/powerpoint/2010/main" val="4254421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p:txBody>
          <a:bodyPr/>
          <a:lstStyle/>
          <a:p>
            <a:r>
              <a:rPr lang="de-DE" dirty="0">
                <a:sym typeface="Wingdings" panose="05000000000000000000" pitchFamily="2" charset="2"/>
              </a:rPr>
              <a:t>Autarke Kamera</a:t>
            </a:r>
          </a:p>
          <a:p>
            <a:pPr lvl="1"/>
            <a:r>
              <a:rPr lang="de-DE" dirty="0">
                <a:sym typeface="Wingdings" panose="05000000000000000000" pitchFamily="2" charset="2"/>
              </a:rPr>
              <a:t>Batterie, WiFi-</a:t>
            </a:r>
            <a:r>
              <a:rPr lang="de-DE" dirty="0" err="1">
                <a:sym typeface="Wingdings" panose="05000000000000000000" pitchFamily="2" charset="2"/>
              </a:rPr>
              <a:t>direct</a:t>
            </a:r>
            <a:endParaRPr lang="de-DE" dirty="0">
              <a:sym typeface="Wingdings" panose="05000000000000000000" pitchFamily="2" charset="2"/>
            </a:endParaRPr>
          </a:p>
          <a:p>
            <a:pPr lvl="1"/>
            <a:r>
              <a:rPr lang="de-DE" dirty="0">
                <a:sym typeface="Wingdings" panose="05000000000000000000" pitchFamily="2" charset="2"/>
              </a:rPr>
              <a:t>(vgl. Wild-, Vogelhauskamera)</a:t>
            </a:r>
          </a:p>
          <a:p>
            <a:endParaRPr lang="de-DE" dirty="0"/>
          </a:p>
        </p:txBody>
      </p:sp>
    </p:spTree>
    <p:extLst>
      <p:ext uri="{BB962C8B-B14F-4D97-AF65-F5344CB8AC3E}">
        <p14:creationId xmlns:p14="http://schemas.microsoft.com/office/powerpoint/2010/main" val="4108902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9D88B05-EBF9-4D99-8735-C05643920F33}"/>
              </a:ext>
            </a:extLst>
          </p:cNvPr>
          <p:cNvSpPr>
            <a:spLocks noGrp="1"/>
          </p:cNvSpPr>
          <p:nvPr>
            <p:ph idx="1"/>
          </p:nvPr>
        </p:nvSpPr>
        <p:spPr>
          <a:xfrm>
            <a:off x="1439333" y="5583429"/>
            <a:ext cx="7704667" cy="1274571"/>
          </a:xfrm>
        </p:spPr>
        <p:txBody>
          <a:bodyPr>
            <a:normAutofit/>
          </a:bodyPr>
          <a:lstStyle/>
          <a:p>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id="{CB20772E-AB89-4ED4-8497-9F1F6A8A63B7}"/>
              </a:ext>
            </a:extLst>
          </p:cNvPr>
          <p:cNvPicPr>
            <a:picLocks noChangeAspect="1"/>
          </p:cNvPicPr>
          <p:nvPr/>
        </p:nvPicPr>
        <p:blipFill>
          <a:blip r:embed="rId2"/>
          <a:stretch>
            <a:fillRect/>
          </a:stretch>
        </p:blipFill>
        <p:spPr>
          <a:xfrm>
            <a:off x="1294705" y="1955019"/>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id="{6C258980-CB60-4A3F-96EE-A03F5E48CB26}"/>
              </a:ext>
            </a:extLst>
          </p:cNvPr>
          <p:cNvPicPr>
            <a:picLocks noChangeAspect="1"/>
          </p:cNvPicPr>
          <p:nvPr/>
        </p:nvPicPr>
        <p:blipFill>
          <a:blip r:embed="rId3"/>
          <a:stretch>
            <a:fillRect/>
          </a:stretch>
        </p:blipFill>
        <p:spPr>
          <a:xfrm>
            <a:off x="1294705" y="4408170"/>
            <a:ext cx="5495278" cy="1175259"/>
          </a:xfrm>
          <a:prstGeom prst="rect">
            <a:avLst/>
          </a:prstGeom>
        </p:spPr>
      </p:pic>
      <p:sp>
        <p:nvSpPr>
          <p:cNvPr id="8" name="Ellipse 7">
            <a:extLst>
              <a:ext uri="{FF2B5EF4-FFF2-40B4-BE49-F238E27FC236}">
                <a16:creationId xmlns:a16="http://schemas.microsoft.com/office/drawing/2014/main" id="{10A39DF5-5A35-49F7-B792-1200EEA7A35D}"/>
              </a:ext>
            </a:extLst>
          </p:cNvPr>
          <p:cNvSpPr/>
          <p:nvPr/>
        </p:nvSpPr>
        <p:spPr>
          <a:xfrm>
            <a:off x="3216720" y="5285652"/>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p:txBody>
          <a:bodyPr/>
          <a:lstStyle/>
          <a:p>
            <a:r>
              <a:rPr lang="de-DE" dirty="0"/>
              <a:t>Powerbank 13000mAh für 30€</a:t>
            </a:r>
          </a:p>
          <a:p>
            <a:r>
              <a:rPr lang="de-DE" dirty="0"/>
              <a:t>Theoretisch &gt;50h Videoaufnahme mit Pi </a:t>
            </a:r>
            <a:r>
              <a:rPr lang="de-DE" dirty="0" err="1"/>
              <a:t>zero</a:t>
            </a:r>
            <a:endParaRPr lang="de-DE" dirty="0"/>
          </a:p>
          <a:p>
            <a:endParaRPr lang="de-DE" dirty="0"/>
          </a:p>
        </p:txBody>
      </p:sp>
    </p:spTree>
    <p:extLst>
      <p:ext uri="{BB962C8B-B14F-4D97-AF65-F5344CB8AC3E}">
        <p14:creationId xmlns:p14="http://schemas.microsoft.com/office/powerpoint/2010/main" val="3977960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0232DF-CBD2-400A-8B9D-ABA7DA7D9605}"/>
              </a:ext>
            </a:extLst>
          </p:cNvPr>
          <p:cNvSpPr>
            <a:spLocks noGrp="1"/>
          </p:cNvSpPr>
          <p:nvPr>
            <p:ph type="title"/>
          </p:nvPr>
        </p:nvSpPr>
        <p:spPr>
          <a:xfrm>
            <a:off x="982133" y="457201"/>
            <a:ext cx="7704667" cy="1041815"/>
          </a:xfrm>
        </p:spPr>
        <p:txBody>
          <a:bodyPr/>
          <a:lstStyle/>
          <a:p>
            <a:r>
              <a:rPr lang="de-DE" dirty="0"/>
              <a:t>Fragen?</a:t>
            </a:r>
          </a:p>
        </p:txBody>
      </p:sp>
      <p:pic>
        <p:nvPicPr>
          <p:cNvPr id="7" name="Grafik 6">
            <a:extLst>
              <a:ext uri="{FF2B5EF4-FFF2-40B4-BE49-F238E27FC236}">
                <a16:creationId xmlns:a16="http://schemas.microsoft.com/office/drawing/2014/main" id="{146A843D-B6A3-463A-A107-3682F3DFB1A9}"/>
              </a:ext>
            </a:extLst>
          </p:cNvPr>
          <p:cNvPicPr>
            <a:picLocks noChangeAspect="1"/>
          </p:cNvPicPr>
          <p:nvPr/>
        </p:nvPicPr>
        <p:blipFill>
          <a:blip r:embed="rId2"/>
          <a:stretch>
            <a:fillRect/>
          </a:stretch>
        </p:blipFill>
        <p:spPr>
          <a:xfrm>
            <a:off x="982133" y="1499016"/>
            <a:ext cx="4320000" cy="3240000"/>
          </a:xfrm>
          <a:prstGeom prst="rect">
            <a:avLst/>
          </a:prstGeom>
        </p:spPr>
      </p:pic>
      <p:pic>
        <p:nvPicPr>
          <p:cNvPr id="9" name="Grafik 8">
            <a:extLst>
              <a:ext uri="{FF2B5EF4-FFF2-40B4-BE49-F238E27FC236}">
                <a16:creationId xmlns:a16="http://schemas.microsoft.com/office/drawing/2014/main" id="{8FACFBE2-8D5F-4DFE-AEA1-23202840A8FE}"/>
              </a:ext>
            </a:extLst>
          </p:cNvPr>
          <p:cNvPicPr>
            <a:picLocks noChangeAspect="1"/>
          </p:cNvPicPr>
          <p:nvPr/>
        </p:nvPicPr>
        <p:blipFill>
          <a:blip r:embed="rId3"/>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BC9AF2-291C-4534-AD23-B919ED6F4D29}"/>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0EE76EC5-E63A-495E-AB3B-715573634271}"/>
              </a:ext>
            </a:extLst>
          </p:cNvPr>
          <p:cNvSpPr>
            <a:spLocks noGrp="1"/>
          </p:cNvSpPr>
          <p:nvPr>
            <p:ph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p:txBody>
      </p:sp>
    </p:spTree>
    <p:extLst>
      <p:ext uri="{BB962C8B-B14F-4D97-AF65-F5344CB8AC3E}">
        <p14:creationId xmlns:p14="http://schemas.microsoft.com/office/powerpoint/2010/main" val="100315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06061-6744-44F4-9B24-A3CAD4E2CEBC}"/>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B56C31EB-6AD5-439B-8257-128746A6CB30}"/>
              </a:ext>
            </a:extLst>
          </p:cNvPr>
          <p:cNvSpPr>
            <a:spLocks noGrp="1"/>
          </p:cNvSpPr>
          <p:nvPr>
            <p:ph idx="1"/>
          </p:nvPr>
        </p:nvSpPr>
        <p:spPr/>
        <p:txBody>
          <a:bodyPr/>
          <a:lstStyle/>
          <a:p>
            <a:endParaRPr lang="de-DE" dirty="0"/>
          </a:p>
        </p:txBody>
      </p:sp>
      <p:pic>
        <p:nvPicPr>
          <p:cNvPr id="4" name="Grafik 3" descr="Angebot 14.03.18">
            <a:extLst>
              <a:ext uri="{FF2B5EF4-FFF2-40B4-BE49-F238E27FC236}">
                <a16:creationId xmlns:a16="http://schemas.microsoft.com/office/drawing/2014/main" id="{CC42B3EF-BA2A-4031-B654-7655FBE2D505}"/>
              </a:ext>
            </a:extLst>
          </p:cNvPr>
          <p:cNvPicPr>
            <a:picLocks noChangeAspect="1"/>
          </p:cNvPicPr>
          <p:nvPr/>
        </p:nvPicPr>
        <p:blipFill>
          <a:blip r:embed="rId2"/>
          <a:stretch>
            <a:fillRect/>
          </a:stretch>
        </p:blipFill>
        <p:spPr>
          <a:xfrm>
            <a:off x="1300905" y="215661"/>
            <a:ext cx="2634505" cy="5097493"/>
          </a:xfrm>
          <a:prstGeom prst="rect">
            <a:avLst/>
          </a:prstGeom>
        </p:spPr>
      </p:pic>
      <p:sp>
        <p:nvSpPr>
          <p:cNvPr id="5" name="Textfeld 4">
            <a:extLst>
              <a:ext uri="{FF2B5EF4-FFF2-40B4-BE49-F238E27FC236}">
                <a16:creationId xmlns:a16="http://schemas.microsoft.com/office/drawing/2014/main" id="{223A453E-D58B-4589-BC39-63665198A389}"/>
              </a:ext>
            </a:extLst>
          </p:cNvPr>
          <p:cNvSpPr txBox="1"/>
          <p:nvPr/>
        </p:nvSpPr>
        <p:spPr>
          <a:xfrm>
            <a:off x="1319842" y="3429000"/>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14.03.18</a:t>
            </a:r>
          </a:p>
        </p:txBody>
      </p:sp>
      <p:pic>
        <p:nvPicPr>
          <p:cNvPr id="6" name="Grafik 5">
            <a:extLst>
              <a:ext uri="{FF2B5EF4-FFF2-40B4-BE49-F238E27FC236}">
                <a16:creationId xmlns:a16="http://schemas.microsoft.com/office/drawing/2014/main" id="{5BBBA71F-717F-49B0-9E39-981425401A9E}"/>
              </a:ext>
            </a:extLst>
          </p:cNvPr>
          <p:cNvPicPr>
            <a:picLocks noChangeAspect="1"/>
          </p:cNvPicPr>
          <p:nvPr/>
        </p:nvPicPr>
        <p:blipFill>
          <a:blip r:embed="rId3"/>
          <a:stretch>
            <a:fillRect/>
          </a:stretch>
        </p:blipFill>
        <p:spPr>
          <a:xfrm>
            <a:off x="2665330" y="160306"/>
            <a:ext cx="2780053" cy="2769079"/>
          </a:xfrm>
          <a:prstGeom prst="rect">
            <a:avLst/>
          </a:prstGeom>
        </p:spPr>
      </p:pic>
      <p:pic>
        <p:nvPicPr>
          <p:cNvPr id="7" name="Grafik 6">
            <a:extLst>
              <a:ext uri="{FF2B5EF4-FFF2-40B4-BE49-F238E27FC236}">
                <a16:creationId xmlns:a16="http://schemas.microsoft.com/office/drawing/2014/main" id="{A24E2AC2-65F7-419A-A86B-B104426DBBEA}"/>
              </a:ext>
            </a:extLst>
          </p:cNvPr>
          <p:cNvPicPr>
            <a:picLocks noChangeAspect="1"/>
          </p:cNvPicPr>
          <p:nvPr/>
        </p:nvPicPr>
        <p:blipFill>
          <a:blip r:embed="rId4"/>
          <a:stretch>
            <a:fillRect/>
          </a:stretch>
        </p:blipFill>
        <p:spPr>
          <a:xfrm>
            <a:off x="7128580" y="30192"/>
            <a:ext cx="2066573" cy="6858000"/>
          </a:xfrm>
          <a:prstGeom prst="rect">
            <a:avLst/>
          </a:prstGeom>
        </p:spPr>
      </p:pic>
      <p:sp>
        <p:nvSpPr>
          <p:cNvPr id="8" name="Textfeld 7">
            <a:extLst>
              <a:ext uri="{FF2B5EF4-FFF2-40B4-BE49-F238E27FC236}">
                <a16:creationId xmlns:a16="http://schemas.microsoft.com/office/drawing/2014/main" id="{CE81B69B-B0FA-430E-AE4F-CD8E62FAB1DD}"/>
              </a:ext>
            </a:extLst>
          </p:cNvPr>
          <p:cNvSpPr txBox="1"/>
          <p:nvPr/>
        </p:nvSpPr>
        <p:spPr>
          <a:xfrm>
            <a:off x="7049058" y="4148742"/>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18.04.18</a:t>
            </a:r>
          </a:p>
        </p:txBody>
      </p:sp>
    </p:spTree>
    <p:extLst>
      <p:ext uri="{BB962C8B-B14F-4D97-AF65-F5344CB8AC3E}">
        <p14:creationId xmlns:p14="http://schemas.microsoft.com/office/powerpoint/2010/main" val="342077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id="{DF576A3D-493F-4998-AEA7-91B7C7E51590}"/>
              </a:ext>
            </a:extLst>
          </p:cNvPr>
          <p:cNvSpPr>
            <a:spLocks noGrp="1"/>
          </p:cNvSpPr>
          <p:nvPr>
            <p:ph type="body" idx="1"/>
          </p:nvPr>
        </p:nvSpPr>
        <p:spPr/>
        <p:txBody>
          <a:bodyPr>
            <a:normAutofit fontScale="40000" lnSpcReduction="20000"/>
          </a:bodyPr>
          <a:lstStyle/>
          <a:p>
            <a:r>
              <a:rPr lang="de-DE" dirty="0"/>
              <a:t>Raspberry Pi</a:t>
            </a:r>
          </a:p>
          <a:p>
            <a:r>
              <a:rPr lang="de-DE" dirty="0"/>
              <a:t>Kamera (IR vs. </a:t>
            </a:r>
            <a:r>
              <a:rPr lang="de-DE" dirty="0" err="1"/>
              <a:t>NoIR</a:t>
            </a:r>
            <a:r>
              <a:rPr lang="de-DE" dirty="0"/>
              <a:t>)</a:t>
            </a:r>
          </a:p>
          <a:p>
            <a:r>
              <a:rPr lang="de-DE" dirty="0"/>
              <a:t>Motion &amp; </a:t>
            </a:r>
            <a:r>
              <a:rPr lang="de-DE" dirty="0" err="1"/>
              <a:t>motioneyeOS</a:t>
            </a:r>
            <a:endParaRPr lang="de-DE" dirty="0"/>
          </a:p>
          <a:p>
            <a:r>
              <a:rPr lang="de-DE" dirty="0"/>
              <a:t>Ggf. alternatives OS oder Installation auf Raspbian (</a:t>
            </a:r>
            <a:r>
              <a:rPr lang="de-DE" dirty="0" err="1"/>
              <a:t>apt-get</a:t>
            </a:r>
            <a:r>
              <a:rPr lang="de-DE" dirty="0"/>
              <a:t>)</a:t>
            </a:r>
          </a:p>
        </p:txBody>
      </p:sp>
    </p:spTree>
    <p:extLst>
      <p:ext uri="{BB962C8B-B14F-4D97-AF65-F5344CB8AC3E}">
        <p14:creationId xmlns:p14="http://schemas.microsoft.com/office/powerpoint/2010/main" val="141919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id="{DF14A8A4-FD3F-4A86-9C11-C654E197E4A7}"/>
              </a:ext>
            </a:extLst>
          </p:cNvPr>
          <p:cNvSpPr/>
          <p:nvPr/>
        </p:nvSpPr>
        <p:spPr>
          <a:xfrm rot="5400000">
            <a:off x="297402" y="4694768"/>
            <a:ext cx="4572000" cy="646331"/>
          </a:xfrm>
          <a:prstGeom prst="rect">
            <a:avLst/>
          </a:prstGeom>
        </p:spPr>
        <p:txBody>
          <a:bodyPr>
            <a:spAutoFit/>
          </a:bodyPr>
          <a:lstStyle/>
          <a:p>
            <a:r>
              <a:rPr lang="de-DE" dirty="0"/>
              <a:t>http://raspi.tv/2018/raspberry-pi-3b-plus-family-photo-update-march-2018</a:t>
            </a:r>
          </a:p>
        </p:txBody>
      </p:sp>
    </p:spTree>
    <p:extLst>
      <p:ext uri="{BB962C8B-B14F-4D97-AF65-F5344CB8AC3E}">
        <p14:creationId xmlns:p14="http://schemas.microsoft.com/office/powerpoint/2010/main" val="313570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id="{DF14A8A4-FD3F-4A86-9C11-C654E197E4A7}"/>
              </a:ext>
            </a:extLst>
          </p:cNvPr>
          <p:cNvSpPr/>
          <p:nvPr/>
        </p:nvSpPr>
        <p:spPr>
          <a:xfrm>
            <a:off x="4686239" y="6077633"/>
            <a:ext cx="4572000" cy="646331"/>
          </a:xfrm>
          <a:prstGeom prst="rect">
            <a:avLst/>
          </a:prstGeom>
        </p:spPr>
        <p:txBody>
          <a:bodyPr>
            <a:spAutoFit/>
          </a:bodyPr>
          <a:lstStyle/>
          <a:p>
            <a:r>
              <a:rPr lang="de-DE" dirty="0"/>
              <a:t>http://raspi.tv/2018/raspberry-pi-3b-plus-family-photo-update-march-2018</a:t>
            </a:r>
          </a:p>
        </p:txBody>
      </p:sp>
      <p:pic>
        <p:nvPicPr>
          <p:cNvPr id="5" name="Inhaltsplatzhalter 6">
            <a:extLst>
              <a:ext uri="{FF2B5EF4-FFF2-40B4-BE49-F238E27FC236}">
                <a16:creationId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3011109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a16="http://schemas.microsoft.com/office/drawing/2014/main"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a16="http://schemas.microsoft.com/office/drawing/2014/main"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err="1"/>
              <a:t>general</a:t>
            </a:r>
            <a:r>
              <a:rPr lang="de-DE" i="1" dirty="0"/>
              <a:t> </a:t>
            </a:r>
            <a:r>
              <a:rPr lang="de-DE" i="1" dirty="0" err="1"/>
              <a:t>purpose</a:t>
            </a:r>
            <a:r>
              <a:rPr lang="de-DE" i="1" dirty="0"/>
              <a:t> </a:t>
            </a:r>
            <a:r>
              <a:rPr lang="de-DE" i="1" dirty="0" err="1"/>
              <a:t>input</a:t>
            </a:r>
            <a:r>
              <a:rPr lang="de-DE" i="1" dirty="0"/>
              <a:t>/</a:t>
            </a:r>
            <a:r>
              <a:rPr lang="de-DE" i="1" dirty="0" err="1"/>
              <a:t>output</a:t>
            </a:r>
            <a:r>
              <a:rPr lang="de-DE" i="1" dirty="0"/>
              <a:t> </a:t>
            </a:r>
          </a:p>
          <a:p>
            <a:r>
              <a:rPr lang="de-DE" dirty="0"/>
              <a:t>Frei Programmierbare Kontakte am </a:t>
            </a:r>
            <a:r>
              <a:rPr lang="de-DE" dirty="0" err="1"/>
              <a:t>Raspi</a:t>
            </a:r>
            <a:endParaRPr lang="de-DE" dirty="0"/>
          </a:p>
          <a:p>
            <a:r>
              <a:rPr lang="de-DE" altLang="de-DE" sz="1900" dirty="0" err="1">
                <a:latin typeface="Courier New" panose="02070309020205020404" pitchFamily="49" charset="0"/>
                <a:cs typeface="Courier New" panose="02070309020205020404" pitchFamily="49" charset="0"/>
              </a:rPr>
              <a:t>GPIO.setup</a:t>
            </a:r>
            <a:r>
              <a:rPr lang="de-DE" altLang="de-DE" sz="1900" dirty="0">
                <a:latin typeface="Courier New" panose="02070309020205020404" pitchFamily="49" charset="0"/>
                <a:cs typeface="Courier New" panose="02070309020205020404" pitchFamily="49" charset="0"/>
              </a:rPr>
              <a:t>(23, GPIO.OUT) </a:t>
            </a:r>
            <a:r>
              <a:rPr lang="de-DE" sz="1900" dirty="0" err="1">
                <a:latin typeface="Courier New" panose="02070309020205020404" pitchFamily="49" charset="0"/>
                <a:cs typeface="Courier New" panose="02070309020205020404" pitchFamily="49" charset="0"/>
              </a:rPr>
              <a:t>G</a:t>
            </a:r>
            <a:r>
              <a:rPr lang="de-DE" altLang="de-DE" sz="1900" dirty="0" err="1">
                <a:latin typeface="Courier New" panose="02070309020205020404" pitchFamily="49" charset="0"/>
                <a:cs typeface="Courier New" panose="02070309020205020404" pitchFamily="49" charset="0"/>
              </a:rPr>
              <a:t>PIO.output</a:t>
            </a:r>
            <a:r>
              <a:rPr lang="de-DE" altLang="de-DE" sz="1900" dirty="0">
                <a:latin typeface="Courier New" panose="02070309020205020404" pitchFamily="49" charset="0"/>
                <a:cs typeface="Courier New" panose="02070309020205020404" pitchFamily="49" charset="0"/>
              </a:rPr>
              <a:t>(23, GPIO.HIGH) </a:t>
            </a:r>
            <a:r>
              <a:rPr lang="de-DE" altLang="de-DE" sz="1900" dirty="0" err="1">
                <a:latin typeface="Courier New" panose="02070309020205020404" pitchFamily="49" charset="0"/>
                <a:cs typeface="Courier New" panose="02070309020205020404" pitchFamily="49" charset="0"/>
              </a:rPr>
              <a:t>GPIO.output</a:t>
            </a:r>
            <a:r>
              <a:rPr lang="de-DE" altLang="de-DE" sz="1900" dirty="0">
                <a:latin typeface="Courier New" panose="02070309020205020404" pitchFamily="49" charset="0"/>
                <a:cs typeface="Courier New" panose="02070309020205020404" pitchFamily="49" charset="0"/>
              </a:rPr>
              <a:t>(23, GPIO.LOW) </a:t>
            </a:r>
          </a:p>
          <a:p>
            <a:endParaRPr lang="de-DE" dirty="0"/>
          </a:p>
        </p:txBody>
      </p:sp>
      <p:sp>
        <p:nvSpPr>
          <p:cNvPr id="9" name="Pfeil: nach rechts 8">
            <a:extLst>
              <a:ext uri="{FF2B5EF4-FFF2-40B4-BE49-F238E27FC236}">
                <a16:creationId xmlns:a16="http://schemas.microsoft.com/office/drawing/2014/main"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8320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1437</Words>
  <Application>Microsoft Office PowerPoint</Application>
  <PresentationFormat>Bildschirmpräsentation (4:3)</PresentationFormat>
  <Paragraphs>280</Paragraphs>
  <Slides>38</Slides>
  <Notes>18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38</vt:i4>
      </vt:variant>
    </vt:vector>
  </HeadingPairs>
  <TitlesOfParts>
    <vt:vector size="45" baseType="lpstr">
      <vt:lpstr>Arial</vt:lpstr>
      <vt:lpstr>Calibri</vt:lpstr>
      <vt:lpstr>Consolas</vt:lpstr>
      <vt:lpstr>Corbel</vt:lpstr>
      <vt:lpstr>Courier New</vt:lpstr>
      <vt:lpstr>Wingdings</vt:lpstr>
      <vt:lpstr>Parallax</vt:lpstr>
      <vt:lpstr>Nachtsicht-IP-Kamera</vt:lpstr>
      <vt:lpstr>Agenda</vt:lpstr>
      <vt:lpstr>Marktanalyse</vt:lpstr>
      <vt:lpstr>PowerPoint-Präsentation</vt:lpstr>
      <vt:lpstr>PowerPoint-Präsentation</vt:lpstr>
      <vt:lpstr>Verwendete Bauteile</vt:lpstr>
      <vt:lpstr>Raspberry Pi</vt:lpstr>
      <vt:lpstr>Raspberry Pi</vt:lpstr>
      <vt:lpstr>GPIO-Programmierung</vt:lpstr>
      <vt:lpstr>Raspberry Pi NoIR Camera v2.1</vt:lpstr>
      <vt:lpstr>Elektromagnetische Wellen</vt:lpstr>
      <vt:lpstr>IR-Sperrfilter bei normalen Kameras</vt:lpstr>
      <vt:lpstr>IR-Sperrfilter bei normalen Kameras</vt:lpstr>
      <vt:lpstr>motioneyeOS</vt:lpstr>
      <vt:lpstr>motioneyeOS</vt:lpstr>
      <vt:lpstr>Raspbian mit Motion</vt:lpstr>
      <vt:lpstr>Einrichtung Netzwerk</vt:lpstr>
      <vt:lpstr>Einrichtung Netzwerk</vt:lpstr>
      <vt:lpstr>DEMO</vt:lpstr>
      <vt:lpstr>Bewertung</vt:lpstr>
      <vt:lpstr>Bewertung </vt:lpstr>
      <vt:lpstr>Unser finaler Prototyp</vt:lpstr>
      <vt:lpstr>LED im Testbetrieb</vt:lpstr>
      <vt:lpstr>Einbau LEDs        </vt:lpstr>
      <vt:lpstr>Einbau LEDs</vt:lpstr>
      <vt:lpstr>DEMO</vt:lpstr>
      <vt:lpstr>Anwendungsbereiche &amp; Erweiterungsideen</vt:lpstr>
      <vt:lpstr>LED geschaltet</vt:lpstr>
      <vt:lpstr>LED geschaltet</vt:lpstr>
      <vt:lpstr>Medizin</vt:lpstr>
      <vt:lpstr>Überwachung</vt:lpstr>
      <vt:lpstr>Babyfon</vt:lpstr>
      <vt:lpstr>Audio</vt:lpstr>
      <vt:lpstr>Automatischer Upload</vt:lpstr>
      <vt:lpstr>Autarke Kamera</vt:lpstr>
      <vt:lpstr>Autarke Kamera</vt:lpstr>
      <vt:lpstr>Autarke Kamera</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Dominik Mpunkt</cp:lastModifiedBy>
  <cp:revision>48</cp:revision>
  <dcterms:created xsi:type="dcterms:W3CDTF">2018-03-22T19:21:51Z</dcterms:created>
  <dcterms:modified xsi:type="dcterms:W3CDTF">2018-05-06T09:21:44Z</dcterms:modified>
</cp:coreProperties>
</file>